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6"/>
  </p:notesMasterIdLst>
  <p:sldIdLst>
    <p:sldId id="26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34" r:id="rId16"/>
    <p:sldId id="320" r:id="rId17"/>
    <p:sldId id="335" r:id="rId18"/>
    <p:sldId id="321" r:id="rId19"/>
    <p:sldId id="322" r:id="rId20"/>
    <p:sldId id="337" r:id="rId21"/>
    <p:sldId id="336" r:id="rId22"/>
    <p:sldId id="323" r:id="rId23"/>
    <p:sldId id="324" r:id="rId24"/>
    <p:sldId id="338" r:id="rId25"/>
    <p:sldId id="339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a dharshan" initials="Dd" lastIdx="2" clrIdx="0">
    <p:extLst>
      <p:ext uri="{19B8F6BF-5375-455C-9EA6-DF929625EA0E}">
        <p15:presenceInfo xmlns:p15="http://schemas.microsoft.com/office/powerpoint/2012/main" userId="fd65badf47ca38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70B7A-1C08-4824-AB32-7A8E7DBD0134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2A7FD-B4E1-45C3-ADF6-11ECFB9569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95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68" y="1145098"/>
            <a:ext cx="9623480" cy="441084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Retrieval-Augmented Generation (RAG) &amp; AI Ethics</a:t>
            </a:r>
            <a:endParaRPr lang="en-IN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3480" y="1"/>
            <a:ext cx="25685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5140-D15F-46BD-826B-280F5816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Tools for RAG Implementation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B3A34-A894-42FB-B3C7-56E8C844A0D8}"/>
              </a:ext>
            </a:extLst>
          </p:cNvPr>
          <p:cNvSpPr txBox="1"/>
          <p:nvPr/>
        </p:nvSpPr>
        <p:spPr>
          <a:xfrm>
            <a:off x="149324" y="2080470"/>
            <a:ext cx="8449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600" b="1" dirty="0" err="1"/>
              <a:t>LangChain</a:t>
            </a:r>
            <a:r>
              <a:rPr lang="en-IN" sz="3600" dirty="0"/>
              <a:t> – Orchestrates the 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 err="1"/>
              <a:t>ChromaDB</a:t>
            </a:r>
            <a:r>
              <a:rPr lang="en-IN" sz="3600" dirty="0"/>
              <a:t> – Stores vectors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 err="1"/>
              <a:t>SentenceTransformers</a:t>
            </a:r>
            <a:r>
              <a:rPr lang="en-IN" sz="3600" dirty="0"/>
              <a:t> – Embedding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 err="1"/>
              <a:t>PyPDF</a:t>
            </a:r>
            <a:r>
              <a:rPr lang="en-IN" sz="3600" dirty="0"/>
              <a:t> – PDF loader</a:t>
            </a:r>
          </a:p>
          <a:p>
            <a:endParaRPr lang="en-IN" sz="3600" dirty="0"/>
          </a:p>
        </p:txBody>
      </p:sp>
      <p:pic>
        <p:nvPicPr>
          <p:cNvPr id="7170" name="Picture 2" descr="How to Implement RAG With Amazon Bedrock and LangChain | TigerData">
            <a:extLst>
              <a:ext uri="{FF2B5EF4-FFF2-40B4-BE49-F238E27FC236}">
                <a16:creationId xmlns:a16="http://schemas.microsoft.com/office/drawing/2014/main" id="{CC8137BA-51C9-4C15-9919-2371B83E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52" y="2080470"/>
            <a:ext cx="3626141" cy="156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66ADF-207A-47D7-A2F1-191B07A75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751" y="3754654"/>
            <a:ext cx="3626141" cy="1568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D5E34-4793-4C4D-A47B-B0D29E6EF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83" y="3993160"/>
            <a:ext cx="3362794" cy="16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4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CC891-1050-41EF-AB3E-C2CB7C58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Step 1 – Chunking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8A2CE-5BB2-494F-A380-536138200BB7}"/>
              </a:ext>
            </a:extLst>
          </p:cNvPr>
          <p:cNvSpPr txBox="1"/>
          <p:nvPr/>
        </p:nvSpPr>
        <p:spPr>
          <a:xfrm>
            <a:off x="1097280" y="2340528"/>
            <a:ext cx="942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B54C9-AC70-4FC3-8A8A-6BB1FB8F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74" y="2768262"/>
            <a:ext cx="10943718" cy="1616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F25887-5959-403C-81B3-D2402C95687B}"/>
              </a:ext>
            </a:extLst>
          </p:cNvPr>
          <p:cNvSpPr txBox="1"/>
          <p:nvPr/>
        </p:nvSpPr>
        <p:spPr>
          <a:xfrm>
            <a:off x="491874" y="1920496"/>
            <a:ext cx="1174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</a:t>
            </a:r>
            <a:r>
              <a:rPr lang="en-US" sz="2400" b="1" dirty="0"/>
              <a:t>Chunking”</a:t>
            </a:r>
            <a:r>
              <a:rPr lang="en-US" sz="2400" dirty="0"/>
              <a:t> refers to the process of </a:t>
            </a:r>
            <a:r>
              <a:rPr lang="en-US" sz="2400" b="1" dirty="0"/>
              <a:t>splitting large documents or text into smaller, manageable parts (chunks)</a:t>
            </a:r>
            <a:r>
              <a:rPr lang="en-US" sz="2400" dirty="0"/>
              <a:t> before processing them with a language model or storing them in a vector database.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E28BD-B67C-4527-8C8F-460E07E1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0" y="4236440"/>
            <a:ext cx="11989679" cy="20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2359-D7D9-4546-BA65-03DE9B77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Chunking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FAC2B-6727-43A1-ACFB-9B1D63E88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884" y="2099811"/>
            <a:ext cx="10234796" cy="3760788"/>
          </a:xfrm>
        </p:spPr>
      </p:pic>
    </p:spTree>
    <p:extLst>
      <p:ext uri="{BB962C8B-B14F-4D97-AF65-F5344CB8AC3E}">
        <p14:creationId xmlns:p14="http://schemas.microsoft.com/office/powerpoint/2010/main" val="339117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76A8-44AE-42BF-917E-607FBC7E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2 – Embedding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5D88-05D0-49B6-A735-2EC1F8C07DC4}"/>
              </a:ext>
            </a:extLst>
          </p:cNvPr>
          <p:cNvSpPr txBox="1"/>
          <p:nvPr/>
        </p:nvSpPr>
        <p:spPr>
          <a:xfrm>
            <a:off x="981512" y="1895912"/>
            <a:ext cx="9966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"Embedding"</a:t>
            </a:r>
            <a:r>
              <a:rPr lang="en-US" sz="2400" dirty="0"/>
              <a:t> in this context means </a:t>
            </a:r>
            <a:r>
              <a:rPr lang="en-US" sz="2400" b="1" dirty="0"/>
              <a:t>converting text into numerical vectors</a:t>
            </a:r>
            <a:r>
              <a:rPr lang="en-US" sz="2400" dirty="0"/>
              <a:t> using an AI model. These vectors help the system understand the </a:t>
            </a:r>
            <a:r>
              <a:rPr lang="en-US" sz="2400" b="1" dirty="0"/>
              <a:t>semantic meaning</a:t>
            </a:r>
            <a:r>
              <a:rPr lang="en-US" sz="2400" dirty="0"/>
              <a:t> of the text and allow </a:t>
            </a:r>
            <a:r>
              <a:rPr lang="en-US" sz="2400" b="1" dirty="0"/>
              <a:t>similarity-based searching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ACBF8-3795-482A-A1FC-D386E15D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45" y="3011237"/>
            <a:ext cx="10259735" cy="1913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01DEB-7A5F-40CD-8C20-F166D4C2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35" y="4370118"/>
            <a:ext cx="11769753" cy="19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8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6129-3433-47AE-9C80-23032303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F943BF-A613-4075-9FCC-AEC730E65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200"/>
            <a:ext cx="10127189" cy="3760788"/>
          </a:xfrm>
        </p:spPr>
      </p:pic>
    </p:spTree>
    <p:extLst>
      <p:ext uri="{BB962C8B-B14F-4D97-AF65-F5344CB8AC3E}">
        <p14:creationId xmlns:p14="http://schemas.microsoft.com/office/powerpoint/2010/main" val="96191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B8B9-99F9-4594-AB32-B3DF1A01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 – Store in </a:t>
            </a:r>
            <a:r>
              <a:rPr lang="en-US" b="1" dirty="0" err="1"/>
              <a:t>ChromaDB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04B5C-1F31-4E91-A0EB-2DC40E0140E7}"/>
              </a:ext>
            </a:extLst>
          </p:cNvPr>
          <p:cNvSpPr txBox="1"/>
          <p:nvPr/>
        </p:nvSpPr>
        <p:spPr>
          <a:xfrm>
            <a:off x="201336" y="2013358"/>
            <a:ext cx="10712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ChromaDB</a:t>
            </a:r>
            <a:r>
              <a:rPr lang="en-US" sz="2400" dirty="0"/>
              <a:t> is a </a:t>
            </a:r>
            <a:r>
              <a:rPr lang="en-US" sz="2400" b="1" dirty="0"/>
              <a:t>vector database</a:t>
            </a:r>
            <a:r>
              <a:rPr lang="en-US" sz="2400" dirty="0"/>
              <a:t> — it stores </a:t>
            </a:r>
            <a:r>
              <a:rPr lang="en-US" sz="2400" b="1" dirty="0"/>
              <a:t>embeddings</a:t>
            </a:r>
            <a:r>
              <a:rPr lang="en-US" sz="2400" dirty="0"/>
              <a:t> (numerical vectors) of your documents so they can be </a:t>
            </a:r>
            <a:r>
              <a:rPr lang="en-US" sz="2400" b="1" dirty="0"/>
              <a:t>searched efficiently</a:t>
            </a:r>
            <a:r>
              <a:rPr lang="en-US" sz="2400" dirty="0"/>
              <a:t> using similarity (not exact keywords).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38284-6083-414D-8058-7BB4765D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3154874"/>
            <a:ext cx="6639852" cy="1362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D1BC-886F-4EBA-A821-67C95912E039}"/>
              </a:ext>
            </a:extLst>
          </p:cNvPr>
          <p:cNvSpPr txBox="1"/>
          <p:nvPr/>
        </p:nvSpPr>
        <p:spPr>
          <a:xfrm>
            <a:off x="201336" y="4572387"/>
            <a:ext cx="9899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store in </a:t>
            </a:r>
            <a:r>
              <a:rPr lang="en-US" b="1" dirty="0" err="1"/>
              <a:t>ChromaDB</a:t>
            </a:r>
            <a:r>
              <a:rPr lang="en-US" b="1" dirty="0"/>
              <a:t>?</a:t>
            </a:r>
          </a:p>
          <a:p>
            <a:r>
              <a:rPr lang="en-US" dirty="0"/>
              <a:t>Once you </a:t>
            </a:r>
            <a:r>
              <a:rPr lang="en-US" b="1" dirty="0"/>
              <a:t>embed</a:t>
            </a:r>
            <a:r>
              <a:rPr lang="en-US" dirty="0"/>
              <a:t> your text chunks (i.e., convert them into vectors), you need a way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Save them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Search through them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Retrieve the most relevant ones later</a:t>
            </a:r>
            <a:endParaRPr lang="en-US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17653-6598-47C9-A595-31D52C91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357" y="3154874"/>
            <a:ext cx="4752786" cy="13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7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6325-E2EF-4276-AFC0-75938F5E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Step 4 – Querying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6FB0-2705-43C4-8AEC-264E916DB290}"/>
              </a:ext>
            </a:extLst>
          </p:cNvPr>
          <p:cNvSpPr txBox="1"/>
          <p:nvPr/>
        </p:nvSpPr>
        <p:spPr>
          <a:xfrm>
            <a:off x="92299" y="3833120"/>
            <a:ext cx="5770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Why is this important?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</a:t>
            </a:r>
            <a:r>
              <a:rPr lang="en-US" b="1" dirty="0"/>
              <a:t>don’t pass the whole document</a:t>
            </a:r>
            <a:r>
              <a:rPr lang="en-US" dirty="0"/>
              <a:t> to the LLM — only the </a:t>
            </a:r>
            <a:r>
              <a:rPr lang="en-US" b="1" dirty="0"/>
              <a:t>top relevant chunks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improves </a:t>
            </a:r>
            <a:r>
              <a:rPr lang="en-US" b="1" dirty="0"/>
              <a:t>speed</a:t>
            </a:r>
            <a:r>
              <a:rPr lang="en-US" dirty="0"/>
              <a:t>, reduces </a:t>
            </a:r>
            <a:r>
              <a:rPr lang="en-US" b="1" dirty="0"/>
              <a:t>hallucination</a:t>
            </a:r>
            <a:r>
              <a:rPr lang="en-US" dirty="0"/>
              <a:t>, and gives </a:t>
            </a:r>
            <a:r>
              <a:rPr lang="en-US" b="1" dirty="0"/>
              <a:t>accurate, contextual responses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9820F9-2BAE-411B-AD33-2C0346E5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81" y="1157681"/>
            <a:ext cx="10699039" cy="2675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BDCAD-E504-48E7-AF43-3B894644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86" y="3833120"/>
            <a:ext cx="6236615" cy="234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8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39A3-FF47-49F2-9DCA-CAF3A43A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 and Answer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D8A40-A14C-4029-9AEB-AC619BD19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201" y="2583811"/>
            <a:ext cx="5857561" cy="2447684"/>
          </a:xfrm>
        </p:spPr>
      </p:pic>
    </p:spTree>
    <p:extLst>
      <p:ext uri="{BB962C8B-B14F-4D97-AF65-F5344CB8AC3E}">
        <p14:creationId xmlns:p14="http://schemas.microsoft.com/office/powerpoint/2010/main" val="20620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1E6B-CAAE-4EE7-A2BF-DEBAE5A9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17351-FB93-4C20-9158-36BCA76AF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639" y="2404521"/>
            <a:ext cx="5937939" cy="306747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A82D7-CEAC-4A89-87CD-FF714618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78" y="2188084"/>
            <a:ext cx="5619750" cy="1813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B298C-92D3-47C8-ADF6-BB1F9C38A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431" y="4001549"/>
            <a:ext cx="4248875" cy="23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8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0337-92E7-4A37-A1FA-97783503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Step 5 – Generation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98935-06D0-4D16-AE5D-3E5106C7DFB3}"/>
              </a:ext>
            </a:extLst>
          </p:cNvPr>
          <p:cNvSpPr txBox="1"/>
          <p:nvPr/>
        </p:nvSpPr>
        <p:spPr>
          <a:xfrm>
            <a:off x="1319842" y="2104845"/>
            <a:ext cx="68234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Feed the retrieved chunks into your LLM.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LLM uses these as context to generate the final answer.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Merges retrieval + natural language generation</a:t>
            </a:r>
          </a:p>
          <a:p>
            <a:endParaRPr lang="en-IN" dirty="0"/>
          </a:p>
        </p:txBody>
      </p:sp>
      <p:pic>
        <p:nvPicPr>
          <p:cNvPr id="10242" name="Picture 2" descr="The best Large Language Models (LLMs) of 2024 | TechRadar">
            <a:extLst>
              <a:ext uri="{FF2B5EF4-FFF2-40B4-BE49-F238E27FC236}">
                <a16:creationId xmlns:a16="http://schemas.microsoft.com/office/drawing/2014/main" id="{4FDC87AC-6A91-4BFE-885E-7A05E5324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631" y="2721963"/>
            <a:ext cx="3200040" cy="20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93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b="1" dirty="0"/>
              <a:t>Session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55BB6-75F9-4E83-8050-158B4EF9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3200" dirty="0"/>
              <a:t>What is RAG?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200" dirty="0"/>
              <a:t>How RAG Works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200" dirty="0"/>
              <a:t>RAG Demo &amp; Tools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200" dirty="0"/>
              <a:t>Wrap-Up Discussion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15BC-B88F-488B-9B04-5C18193C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Flow of RAG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B7384-62F0-473E-973C-389220450F0B}"/>
              </a:ext>
            </a:extLst>
          </p:cNvPr>
          <p:cNvSpPr txBox="1"/>
          <p:nvPr/>
        </p:nvSpPr>
        <p:spPr>
          <a:xfrm>
            <a:off x="2810311" y="1224793"/>
            <a:ext cx="1036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[Query → Chunk → Embed → Store → Retrieve → Generate]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C284C-A33E-4404-9DF4-B9205969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191" y="2038903"/>
            <a:ext cx="6867787" cy="4286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1C09BC-AAE5-4DCA-941C-6327FED81056}"/>
              </a:ext>
            </a:extLst>
          </p:cNvPr>
          <p:cNvSpPr txBox="1"/>
          <p:nvPr/>
        </p:nvSpPr>
        <p:spPr>
          <a:xfrm>
            <a:off x="1001087" y="3136268"/>
            <a:ext cx="38421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+mj-lt"/>
              </a:rPr>
              <a:t>Application of RAG</a:t>
            </a:r>
            <a:endParaRPr lang="en-I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4687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9317E-D50E-42DF-A86B-CA7E49D4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Let’s develop a RAG Project..?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43D68-FB70-4559-B79E-581AD6766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33367"/>
            <a:ext cx="10135579" cy="3940262"/>
          </a:xfrm>
        </p:spPr>
      </p:pic>
    </p:spTree>
    <p:extLst>
      <p:ext uri="{BB962C8B-B14F-4D97-AF65-F5344CB8AC3E}">
        <p14:creationId xmlns:p14="http://schemas.microsoft.com/office/powerpoint/2010/main" val="369922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5DE5-C769-453B-9286-06CAD6F1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It’s going to be a very simple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E0E8-E126-44C8-90EB-031EF1D7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092085" cy="4158375"/>
          </a:xfrm>
        </p:spPr>
        <p:txBody>
          <a:bodyPr>
            <a:normAutofit fontScale="47500" lnSpcReduction="20000"/>
          </a:bodyPr>
          <a:lstStyle/>
          <a:p>
            <a:pP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Explain </a:t>
            </a:r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RAG architecture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Mention use of </a:t>
            </a:r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open-source models</a:t>
            </a:r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(LaMini-T5, </a:t>
            </a:r>
            <a:r>
              <a:rPr lang="en-IN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MiniLM</a:t>
            </a:r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out where models are </a:t>
            </a:r>
            <a:r>
              <a:rPr lang="en-IN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plug-and-play</a:t>
            </a:r>
          </a:p>
          <a:p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Offline Chat with PDF using </a:t>
            </a:r>
            <a:r>
              <a:rPr lang="en-IN" sz="25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LangChain</a:t>
            </a:r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IN" sz="25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HuggingFace</a:t>
            </a:r>
            <a:endParaRPr lang="en-IN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IN" sz="25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5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practical project allows users to chat with uploaded PDF files entirely offline using local models for both embeddings and language generation.</a:t>
            </a:r>
          </a:p>
          <a:p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uses: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LangChain</a:t>
            </a:r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chaining retrieval and QA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Sentence Transformers</a:t>
            </a:r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embedding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FAISS</a:t>
            </a:r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vector storage and similarity search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Hugging Face transformers</a:t>
            </a:r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text generation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Streamlit</a:t>
            </a:r>
            <a:r>
              <a:rPr lang="en-IN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web UI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BC94C-9374-4AD4-9693-A9C16FCF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862" y="1921080"/>
            <a:ext cx="5083729" cy="44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9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D710-14A6-4B27-A53B-C364241B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AI Ethics?</a:t>
            </a:r>
            <a:br>
              <a:rPr lang="en-IN" b="1" dirty="0"/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A7057-DE0A-44BF-AFAF-187DE4C2A545}"/>
              </a:ext>
            </a:extLst>
          </p:cNvPr>
          <p:cNvSpPr txBox="1"/>
          <p:nvPr/>
        </p:nvSpPr>
        <p:spPr>
          <a:xfrm>
            <a:off x="838899" y="2323750"/>
            <a:ext cx="67531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Ethics = moral guidelines for responsible AI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Covers fairness, safety, privacy, and sustainability.</a:t>
            </a:r>
          </a:p>
          <a:p>
            <a:endParaRPr lang="en-IN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8CF7D-34FB-4BC1-B085-6919A35EC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302" y="2105636"/>
            <a:ext cx="4450118" cy="40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99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8F96-CFCB-4FCF-92EE-14C34BFE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Why AI Ethics Matter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0C7A7-0810-429D-BCE9-8CBACBA3645A}"/>
              </a:ext>
            </a:extLst>
          </p:cNvPr>
          <p:cNvSpPr txBox="1"/>
          <p:nvPr/>
        </p:nvSpPr>
        <p:spPr>
          <a:xfrm>
            <a:off x="248873" y="2239861"/>
            <a:ext cx="52710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AI decisions impact real lives.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Biased or wrong outputs can cause harm.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Ethical design ensures safe deployment.</a:t>
            </a:r>
          </a:p>
          <a:p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41B4D-D440-40AD-A6BC-6F5753C4D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803" y="2045027"/>
            <a:ext cx="6297324" cy="41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7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D8D72-FB58-4A3A-A7A7-4604F125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Bias in AI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337CB-C905-4ECF-9DC1-19945C586578}"/>
              </a:ext>
            </a:extLst>
          </p:cNvPr>
          <p:cNvSpPr txBox="1"/>
          <p:nvPr/>
        </p:nvSpPr>
        <p:spPr>
          <a:xfrm>
            <a:off x="989901" y="2181138"/>
            <a:ext cx="77346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AI learns from human data (may include bias)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Can affect hiring, lending, law enforcement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Mitigation: diverse training data &amp; fairness checks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33789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0B8-2B5B-4765-B4EF-72193C8B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Misinformation / Hallucination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8F1F3-49E8-415A-B47C-9EF78C2B01C4}"/>
              </a:ext>
            </a:extLst>
          </p:cNvPr>
          <p:cNvSpPr txBox="1"/>
          <p:nvPr/>
        </p:nvSpPr>
        <p:spPr>
          <a:xfrm>
            <a:off x="822121" y="2214694"/>
            <a:ext cx="87664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LLMs sometimes generate false or made-up 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Very risky in healthcare, law, finance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Fix: Use RAG, human-in-the-loop review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381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BDB1-80A6-4141-89AB-DD645425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Environmental Impact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939DE-95B9-46B9-8494-0911F68FDB1C}"/>
              </a:ext>
            </a:extLst>
          </p:cNvPr>
          <p:cNvSpPr txBox="1"/>
          <p:nvPr/>
        </p:nvSpPr>
        <p:spPr>
          <a:xfrm>
            <a:off x="142612" y="2151727"/>
            <a:ext cx="57548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Training big models = high carbon emissions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GPT-3 ~ 552 tons CO₂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Use smaller/fine-tuned models like </a:t>
            </a:r>
            <a:r>
              <a:rPr lang="en-IN" sz="3200" dirty="0" err="1"/>
              <a:t>LoRA</a:t>
            </a:r>
            <a:r>
              <a:rPr lang="en-IN" sz="3200" dirty="0"/>
              <a:t>, </a:t>
            </a:r>
            <a:r>
              <a:rPr lang="en-IN" sz="3200" dirty="0" err="1"/>
              <a:t>QLoRA</a:t>
            </a:r>
            <a:endParaRPr lang="en-IN" sz="3200" dirty="0"/>
          </a:p>
          <a:p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78359-92F6-4CF1-ABB3-98473A54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485" y="2151726"/>
            <a:ext cx="5994214" cy="39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7654-A663-4BD0-A6E5-B8680CF1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 for Ethical AI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A5743-AB53-46F1-AEBE-9DB8A7ABF533}"/>
              </a:ext>
            </a:extLst>
          </p:cNvPr>
          <p:cNvSpPr txBox="1"/>
          <p:nvPr/>
        </p:nvSpPr>
        <p:spPr>
          <a:xfrm>
            <a:off x="1048624" y="2365695"/>
            <a:ext cx="68789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Clean, unbiased training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Transparency in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Monitor and retrain frequently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27384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16C5-7888-43BB-96E3-F915793D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AI Governance &amp; Responsibility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DBB95-C962-4EBF-B0AE-1EEDAD284674}"/>
              </a:ext>
            </a:extLst>
          </p:cNvPr>
          <p:cNvSpPr txBox="1"/>
          <p:nvPr/>
        </p:nvSpPr>
        <p:spPr>
          <a:xfrm>
            <a:off x="437626" y="1988191"/>
            <a:ext cx="80702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Companies should set ethical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Responsibility should be shared by developers and users</a:t>
            </a:r>
          </a:p>
          <a:p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0639D-5C93-4E98-8247-02C3A0C1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941" y="3085050"/>
            <a:ext cx="7529119" cy="31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4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B0CC-ED12-4ADB-B9E3-557EA116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r>
              <a:rPr lang="en-IN" b="1" dirty="0"/>
              <a:t>Why RAG?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2D3D6-C1C1-4D0B-8A25-76312060CE7A}"/>
              </a:ext>
            </a:extLst>
          </p:cNvPr>
          <p:cNvSpPr txBox="1"/>
          <p:nvPr/>
        </p:nvSpPr>
        <p:spPr>
          <a:xfrm>
            <a:off x="209726" y="2324082"/>
            <a:ext cx="791920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LLMs can't access external data.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They may hallucinate or provide outdated responses.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RAG enables fact-based, accurate responses.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AutoShape 2" descr="OpenAI Responses API: A Guide to Automating RAG Systems - Geeky Gadgets">
            <a:extLst>
              <a:ext uri="{FF2B5EF4-FFF2-40B4-BE49-F238E27FC236}">
                <a16:creationId xmlns:a16="http://schemas.microsoft.com/office/drawing/2014/main" id="{6C243D5B-11D3-4142-B7EA-632F8094E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547769" cy="148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OpenAI Responses API: A Guide to Automating RAG Systems - Geeky Gadgets">
            <a:extLst>
              <a:ext uri="{FF2B5EF4-FFF2-40B4-BE49-F238E27FC236}">
                <a16:creationId xmlns:a16="http://schemas.microsoft.com/office/drawing/2014/main" id="{26586DC4-0BD5-44D1-867C-9B269A034D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B0E49-E116-4324-B15E-6A633C74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932" y="2199314"/>
            <a:ext cx="4063068" cy="276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41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32D9-00E0-401E-A61F-C6991D9B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Discussion Prompts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FBE7F-82FE-42EB-AFEF-2EE1A1E38C4B}"/>
              </a:ext>
            </a:extLst>
          </p:cNvPr>
          <p:cNvSpPr txBox="1"/>
          <p:nvPr/>
        </p:nvSpPr>
        <p:spPr>
          <a:xfrm>
            <a:off x="194327" y="2021748"/>
            <a:ext cx="86658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Should AI be allowed in legal/medical decisions?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Can ethics restrict innovation?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Who is liable when AI fails?</a:t>
            </a:r>
          </a:p>
          <a:p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3D029-B6A4-4353-9D3E-385EA5F3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587" y="2634142"/>
            <a:ext cx="6479134" cy="35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9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1A8368-8AC2-4C2E-9672-8F0E78F714AD}"/>
              </a:ext>
            </a:extLst>
          </p:cNvPr>
          <p:cNvSpPr txBox="1"/>
          <p:nvPr/>
        </p:nvSpPr>
        <p:spPr>
          <a:xfrm>
            <a:off x="3833768" y="2155970"/>
            <a:ext cx="42532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/>
              <a:t>Thank You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733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2EC9-0BF2-4A12-BCC5-11774545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RAG?</a:t>
            </a:r>
            <a:br>
              <a:rPr lang="en-IN" b="1" dirty="0"/>
            </a:br>
            <a:r>
              <a:rPr lang="en-IN" b="1" dirty="0"/>
              <a:t>                     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AA93D-C0BB-486F-B215-D8F0DB7FF012}"/>
              </a:ext>
            </a:extLst>
          </p:cNvPr>
          <p:cNvSpPr txBox="1"/>
          <p:nvPr/>
        </p:nvSpPr>
        <p:spPr>
          <a:xfrm>
            <a:off x="209724" y="2197916"/>
            <a:ext cx="73235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highlight>
                  <a:srgbClr val="FFFF00"/>
                </a:highlight>
              </a:rPr>
              <a:t>RAG = Retrieval-Augmented Generation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It fetches info from external sources before LLM answers.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Makes responses context-aware and reliable.</a:t>
            </a:r>
          </a:p>
          <a:p>
            <a:endParaRPr lang="en-IN" sz="3200" dirty="0"/>
          </a:p>
        </p:txBody>
      </p:sp>
      <p:pic>
        <p:nvPicPr>
          <p:cNvPr id="2050" name="Picture 2" descr="Retrieval Augmented Generation (RAG): A Complete Guide - WEKA">
            <a:extLst>
              <a:ext uri="{FF2B5EF4-FFF2-40B4-BE49-F238E27FC236}">
                <a16:creationId xmlns:a16="http://schemas.microsoft.com/office/drawing/2014/main" id="{6CC86365-675D-4E76-9C66-321B2865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197" y="2072080"/>
            <a:ext cx="4588079" cy="387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6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6653-AB98-4890-AAE6-680F5A6D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RAG Architecture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1FB04-BC3F-4391-A4E5-C151149B5253}"/>
              </a:ext>
            </a:extLst>
          </p:cNvPr>
          <p:cNvSpPr txBox="1"/>
          <p:nvPr/>
        </p:nvSpPr>
        <p:spPr>
          <a:xfrm>
            <a:off x="226503" y="2030136"/>
            <a:ext cx="95550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(Simple View)</a:t>
            </a:r>
          </a:p>
          <a:p>
            <a:endParaRPr lang="en-IN" sz="3200" b="1" dirty="0"/>
          </a:p>
          <a:p>
            <a:pPr>
              <a:buFont typeface="+mj-lt"/>
              <a:buAutoNum type="arabicPeriod"/>
            </a:pPr>
            <a:r>
              <a:rPr lang="en-US" sz="3200" dirty="0"/>
              <a:t>User enters a query.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Retriever fetches relevant text.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Generator (LLM) uses that to create a response.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522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399B-ABD6-4931-8DAB-AFD36EBC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RAG Architecture</a:t>
            </a:r>
            <a:br>
              <a:rPr lang="en-IN" b="1" dirty="0"/>
            </a:br>
            <a:endParaRPr lang="en-IN" dirty="0"/>
          </a:p>
        </p:txBody>
      </p:sp>
      <p:pic>
        <p:nvPicPr>
          <p:cNvPr id="4098" name="Picture 2" descr="The Artificial Intelligence Journey — RAG (Retrieval-Augmented Generation)  | by Shlomi Boutnaru, Ph.D. | Medium">
            <a:extLst>
              <a:ext uri="{FF2B5EF4-FFF2-40B4-BE49-F238E27FC236}">
                <a16:creationId xmlns:a16="http://schemas.microsoft.com/office/drawing/2014/main" id="{B8535150-39FE-48A4-A984-631F0215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4" y="2030136"/>
            <a:ext cx="11450972" cy="43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82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F367-7337-45DF-879B-BE0667EE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Scenario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45096-C860-47FC-AA6D-6E4B42D1F1D4}"/>
              </a:ext>
            </a:extLst>
          </p:cNvPr>
          <p:cNvSpPr txBox="1"/>
          <p:nvPr/>
        </p:nvSpPr>
        <p:spPr>
          <a:xfrm>
            <a:off x="545284" y="2050727"/>
            <a:ext cx="108134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Question: "What’s the return policy?“</a:t>
            </a:r>
          </a:p>
          <a:p>
            <a:pPr algn="ctr"/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Without RAG: General guess.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With RAG: Accurate policy fetched from company PDF.</a:t>
            </a:r>
          </a:p>
          <a:p>
            <a:endParaRPr lang="en-IN" dirty="0"/>
          </a:p>
        </p:txBody>
      </p:sp>
      <p:pic>
        <p:nvPicPr>
          <p:cNvPr id="5122" name="Picture 2" descr="CAG vs RAG: Which One is Right for You?">
            <a:extLst>
              <a:ext uri="{FF2B5EF4-FFF2-40B4-BE49-F238E27FC236}">
                <a16:creationId xmlns:a16="http://schemas.microsoft.com/office/drawing/2014/main" id="{19F53F94-397C-40F6-9B22-0ACCE0FDB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9" y="3883549"/>
            <a:ext cx="11246840" cy="24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69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6AB5-54A0-4E7B-BD1B-4AE712F5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Components of RAG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E092C-DDEF-433F-A38C-8667861A8865}"/>
              </a:ext>
            </a:extLst>
          </p:cNvPr>
          <p:cNvSpPr txBox="1"/>
          <p:nvPr/>
        </p:nvSpPr>
        <p:spPr>
          <a:xfrm>
            <a:off x="352337" y="2130804"/>
            <a:ext cx="94292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Chunking</a:t>
            </a:r>
            <a:r>
              <a:rPr lang="en-US" sz="3200" dirty="0"/>
              <a:t>: Break document into small parts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Embedding</a:t>
            </a:r>
            <a:r>
              <a:rPr lang="en-US" sz="3200" dirty="0"/>
              <a:t>: Convert text to vectors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Store</a:t>
            </a:r>
            <a:r>
              <a:rPr lang="en-US" sz="3200" dirty="0"/>
              <a:t>: Use vector DB (</a:t>
            </a:r>
            <a:r>
              <a:rPr lang="en-US" sz="3200" dirty="0" err="1"/>
              <a:t>ChromaDB</a:t>
            </a:r>
            <a:r>
              <a:rPr lang="en-US" sz="32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Retrieve</a:t>
            </a:r>
            <a:r>
              <a:rPr lang="en-US" sz="3200" dirty="0"/>
              <a:t>: Find relevant chunks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Generate</a:t>
            </a:r>
            <a:r>
              <a:rPr lang="en-US" sz="3200" dirty="0"/>
              <a:t>: Answer using LLM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3471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DEEA-D778-4955-83EA-4DBBA475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The Ultimate Guide to Evaluate RAG System Components: What You Need to Know  | by MyScale | Medium">
            <a:extLst>
              <a:ext uri="{FF2B5EF4-FFF2-40B4-BE49-F238E27FC236}">
                <a16:creationId xmlns:a16="http://schemas.microsoft.com/office/drawing/2014/main" id="{CAE02AB6-CBCB-404E-A500-EE42AC4C6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80" y="286603"/>
            <a:ext cx="10722439" cy="549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4933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{CFB9D6AB-6182-4905-8E2D-BED77CDFCAB0}TF427093bb-7ddc-497b-80f4-fe945bcee621ff7241c0_win32-add2936a5c77</Template>
  <TotalTime>203</TotalTime>
  <Words>732</Words>
  <Application>Microsoft Office PowerPoint</Application>
  <PresentationFormat>Widescreen</PresentationFormat>
  <Paragraphs>108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Bookman Old Style</vt:lpstr>
      <vt:lpstr>Calibri</vt:lpstr>
      <vt:lpstr>Calibri Light</vt:lpstr>
      <vt:lpstr>Franklin Gothic Book</vt:lpstr>
      <vt:lpstr>Symbol</vt:lpstr>
      <vt:lpstr>Times New Roman</vt:lpstr>
      <vt:lpstr>1_RetrospectVTI</vt:lpstr>
      <vt:lpstr>Retrieval-Augmented Generation (RAG) &amp; AI Ethics</vt:lpstr>
      <vt:lpstr>Session Overview</vt:lpstr>
      <vt:lpstr>   Why RAG? </vt:lpstr>
      <vt:lpstr>What is RAG?                       </vt:lpstr>
      <vt:lpstr>RAG Architecture </vt:lpstr>
      <vt:lpstr>RAG Architecture </vt:lpstr>
      <vt:lpstr>Example Scenario </vt:lpstr>
      <vt:lpstr>Components of RAG </vt:lpstr>
      <vt:lpstr>PowerPoint Presentation</vt:lpstr>
      <vt:lpstr>Tools for RAG Implementation </vt:lpstr>
      <vt:lpstr>Step 1 – Chunking </vt:lpstr>
      <vt:lpstr>Chunking</vt:lpstr>
      <vt:lpstr>Step 2 – Embedding </vt:lpstr>
      <vt:lpstr>Embedding</vt:lpstr>
      <vt:lpstr>Step 3 – Store in ChromaDB </vt:lpstr>
      <vt:lpstr>Step 4 – Querying </vt:lpstr>
      <vt:lpstr>Query and Answer</vt:lpstr>
      <vt:lpstr>Euclidean Distance</vt:lpstr>
      <vt:lpstr>Step 5 – Generation </vt:lpstr>
      <vt:lpstr>Flow of RAG </vt:lpstr>
      <vt:lpstr>Let’s develop a RAG Project..?</vt:lpstr>
      <vt:lpstr>It’s going to be a very simple task</vt:lpstr>
      <vt:lpstr>What is AI Ethics? </vt:lpstr>
      <vt:lpstr>Why AI Ethics Matter </vt:lpstr>
      <vt:lpstr>Bias in AI </vt:lpstr>
      <vt:lpstr>Misinformation / Hallucination </vt:lpstr>
      <vt:lpstr>Environmental Impact </vt:lpstr>
      <vt:lpstr>Best Practices for Ethical AI </vt:lpstr>
      <vt:lpstr>AI Governance &amp; Responsibility </vt:lpstr>
      <vt:lpstr>Discussion Prompts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Retrieval-Augmented Generation (RAG) &amp; AI Ethics</dc:title>
  <dc:creator>Deva dharshan</dc:creator>
  <cp:lastModifiedBy>Deva dharshan</cp:lastModifiedBy>
  <cp:revision>19</cp:revision>
  <dcterms:created xsi:type="dcterms:W3CDTF">2025-07-12T18:15:16Z</dcterms:created>
  <dcterms:modified xsi:type="dcterms:W3CDTF">2025-07-26T04:39:24Z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